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40"/>
      <p:bold r:id="rId41"/>
      <p:italic r:id="rId42"/>
      <p:boldItalic r:id="rId43"/>
    </p:embeddedFont>
    <p:embeddedFont>
      <p:font typeface="Ubuntu" panose="020B0504030602030204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0a135dfbb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0a135dfbb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ec85f03b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ec85f03b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ce4991623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2ce4991623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ce4991623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2ce4991623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ce49916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ce49916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f38ed0b58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2f38ed0b58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ce4991623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2ce4991623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2ce4991623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2ce4991623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ce4991623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ce4991623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2ec85f03b6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2ec85f03b6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ce4991623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ce4991623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4369b7a9d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4369b7a9d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2ec85f03b6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2ec85f03b6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2ce4991623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2ce4991623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2f6bcb58c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2f6bcb58c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2ce4991623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2ce4991623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2f6bcb58c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2f6bcb58c9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ce4991623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ce4991623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2f6bcb58c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2f6bcb58c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2ce499162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2ce499162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2f38ed0b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2f38ed0b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ec85f03b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ec85f03b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ec85f03b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ec85f03b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2f38ed0b5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2f38ed0b5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2f38ed0b58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2f38ed0b58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2f38ed0b5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2f38ed0b5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2f38ed0b58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2f38ed0b58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2ec85f03b6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2ec85f03b6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2ec85f03b6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2ec85f03b6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2f38ed0b58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2f38ed0b58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2ec85f03b6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2ec85f03b6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10a135dfbb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10a135dfbb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ec85f03b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ec85f03b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10a135dfbb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10a135dfbb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ce499162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ce4991623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ce499162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ce499162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ce499162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ce499162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1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3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7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1.png"/><Relationship Id="rId10" Type="http://schemas.openxmlformats.org/officeDocument/2006/relationships/image" Target="../media/image36.png"/><Relationship Id="rId4" Type="http://schemas.openxmlformats.org/officeDocument/2006/relationships/image" Target="../media/image4.png"/><Relationship Id="rId9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www.rainforest-alliance.org/pt-br/acoes-cotidianas/como-um-aplicativo-ajudou-a-revelar-e-combater-casos-de-covid-19-em-terras-indigenas-no-brasil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0.jpe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42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7.png"/><Relationship Id="rId5" Type="http://schemas.openxmlformats.org/officeDocument/2006/relationships/image" Target="../media/image45.png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l="38380" r="-38380"/>
          <a:stretch/>
        </p:blipFill>
        <p:spPr>
          <a:xfrm>
            <a:off x="0" y="0"/>
            <a:ext cx="914029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2375" y="148800"/>
            <a:ext cx="6174100" cy="30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37499" y="4375575"/>
            <a:ext cx="1608975" cy="63237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3412150" y="3105150"/>
            <a:ext cx="53808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Aplicado à Resolução </a:t>
            </a:r>
            <a:r>
              <a:rPr lang="pt-BR" sz="34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de Problemas </a:t>
            </a:r>
            <a:endParaRPr sz="3400" b="1" i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89550" y="4334675"/>
            <a:ext cx="1826000" cy="71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/>
        </p:nvSpPr>
        <p:spPr>
          <a:xfrm>
            <a:off x="105000" y="320775"/>
            <a:ext cx="5530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Como surgem as ideias.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7525" y="1484175"/>
            <a:ext cx="8026475" cy="268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7013" y="3043327"/>
            <a:ext cx="3449976" cy="210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Ponto </a:t>
            </a:r>
            <a:r>
              <a:rPr lang="pt-BR" sz="2700" b="1">
                <a:solidFill>
                  <a:srgbClr val="274E13"/>
                </a:solidFill>
                <a:latin typeface="Ubuntu"/>
                <a:ea typeface="Ubuntu"/>
                <a:cs typeface="Ubuntu"/>
                <a:sym typeface="Ubuntu"/>
              </a:rPr>
              <a:t>principal</a:t>
            </a: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 sobre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1006200" y="940350"/>
            <a:ext cx="81378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É um processo com </a:t>
            </a:r>
            <a:r>
              <a:rPr lang="pt-BR" sz="1800" b="1">
                <a:solidFill>
                  <a:srgbClr val="274E13"/>
                </a:solidFill>
                <a:latin typeface="Ubuntu"/>
                <a:ea typeface="Ubuntu"/>
                <a:cs typeface="Ubuntu"/>
                <a:sym typeface="Ubuntu"/>
              </a:rPr>
              <a:t>foco em pessoas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. 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Não apenas o público alvo,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mas também a própria equipe interna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, todos são ferramentas importantes quando o assunto é Design Thinking. 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Isso faz com que essa se torne uma abordagem muito empática, buscando sempre soluções que satisfaçam o público, a equipe interna, e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nos lembre da importância das pessoas no funcionamento de cada negócio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54" name="Google Shape;15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6725" y="1531225"/>
            <a:ext cx="5307275" cy="3764849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Ponto principal sobre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3" name="Google Shape;163;p24"/>
          <p:cNvSpPr txBox="1"/>
          <p:nvPr/>
        </p:nvSpPr>
        <p:spPr>
          <a:xfrm>
            <a:off x="407600" y="940350"/>
            <a:ext cx="3882300" cy="24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A </a:t>
            </a:r>
            <a:r>
              <a:rPr lang="pt-BR" sz="21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base</a:t>
            </a:r>
            <a:r>
              <a:rPr lang="pt-BR" sz="21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da metodologia é clara: </a:t>
            </a:r>
            <a:r>
              <a:rPr lang="pt-BR" sz="2100" b="1">
                <a:solidFill>
                  <a:srgbClr val="274E13"/>
                </a:solidFill>
                <a:latin typeface="Ubuntu"/>
                <a:ea typeface="Ubuntu"/>
                <a:cs typeface="Ubuntu"/>
                <a:sym typeface="Ubuntu"/>
              </a:rPr>
              <a:t>criar inovações</a:t>
            </a:r>
            <a:r>
              <a:rPr lang="pt-BR" sz="2100">
                <a:solidFill>
                  <a:srgbClr val="274E13"/>
                </a:solidFill>
                <a:latin typeface="Ubuntu"/>
                <a:ea typeface="Ubuntu"/>
                <a:cs typeface="Ubuntu"/>
                <a:sym typeface="Ubuntu"/>
              </a:rPr>
              <a:t> utilizando o maior número de perspectivas possíveis</a:t>
            </a:r>
            <a:r>
              <a:rPr lang="pt-BR" sz="21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é a </a:t>
            </a:r>
            <a:r>
              <a:rPr lang="pt-BR" sz="21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melhor maneira de solucionar os problemas complexos </a:t>
            </a:r>
            <a:r>
              <a:rPr lang="pt-BR" sz="21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de nossos dias.</a:t>
            </a:r>
            <a:endParaRPr sz="21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4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8525" y="733486"/>
            <a:ext cx="5181775" cy="442843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5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Origem do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368425" y="997025"/>
            <a:ext cx="35001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O ciclo do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Design Thinking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original é o ciclo criado pela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IDEO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, que é dividido em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3 partes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: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9773" y="2365975"/>
            <a:ext cx="1477400" cy="14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5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6"/>
          <p:cNvPicPr preferRelativeResize="0"/>
          <p:nvPr/>
        </p:nvPicPr>
        <p:blipFill rotWithShape="1">
          <a:blip r:embed="rId3">
            <a:alphaModFix/>
          </a:blip>
          <a:srcRect t="22058" b="12212"/>
          <a:stretch/>
        </p:blipFill>
        <p:spPr>
          <a:xfrm>
            <a:off x="1705200" y="1018975"/>
            <a:ext cx="7438799" cy="390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6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86" name="Google Shape;186;p26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Processo de Resolução de Problemas.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7"/>
          <p:cNvPicPr preferRelativeResize="0"/>
          <p:nvPr/>
        </p:nvPicPr>
        <p:blipFill rotWithShape="1">
          <a:blip r:embed="rId3">
            <a:alphaModFix/>
          </a:blip>
          <a:srcRect t="11760" b="-11760"/>
          <a:stretch/>
        </p:blipFill>
        <p:spPr>
          <a:xfrm>
            <a:off x="945225" y="681050"/>
            <a:ext cx="8198775" cy="446244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7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368425" y="997025"/>
            <a:ext cx="857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Composto por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6 fases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: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94" name="Google Shape;19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7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3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8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3" name="Google Shape;203;p28"/>
          <p:cNvSpPr txBox="1"/>
          <p:nvPr/>
        </p:nvSpPr>
        <p:spPr>
          <a:xfrm>
            <a:off x="105000" y="997025"/>
            <a:ext cx="884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EMPATIZAR</a:t>
            </a:r>
            <a:endParaRPr sz="2000" b="1">
              <a:solidFill>
                <a:srgbClr val="98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4" name="Google Shape;204;p28"/>
          <p:cNvSpPr txBox="1"/>
          <p:nvPr/>
        </p:nvSpPr>
        <p:spPr>
          <a:xfrm>
            <a:off x="1048700" y="1423250"/>
            <a:ext cx="8011500" cy="3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Empatia pode ser entendida como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a capacidade de se colocar no lugar de outra pessoa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. Pensando nisso, nessa etapa do fluxo, a equipe deve promover pesquisas que visam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conhecer melhor os usuários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, levando em consideração o que eles: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Ubuntu"/>
              <a:buChar char="●"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pensam;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Ubuntu"/>
              <a:buChar char="●"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fazem;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Ubuntu"/>
              <a:buChar char="●"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sentem;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Ubuntu"/>
              <a:buChar char="●"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esperam do seu produto e quais os problemas que desejam resolver.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9"/>
          <p:cNvPicPr preferRelativeResize="0"/>
          <p:nvPr/>
        </p:nvPicPr>
        <p:blipFill rotWithShape="1">
          <a:blip r:embed="rId3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9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4" name="Google Shape;214;p29"/>
          <p:cNvSpPr txBox="1"/>
          <p:nvPr/>
        </p:nvSpPr>
        <p:spPr>
          <a:xfrm>
            <a:off x="1062875" y="1423250"/>
            <a:ext cx="79974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Preocupe-se em responder perguntas como: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Ubuntu"/>
              <a:buChar char="●"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qual a motivação ou aflição dos usuários?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Ubuntu"/>
              <a:buChar char="●"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qual o momento em que o usuário se sente frustrado?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15" name="Google Shape;21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4145" y="3120179"/>
            <a:ext cx="3107674" cy="2023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9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219" name="Google Shape;219;p29"/>
          <p:cNvSpPr txBox="1"/>
          <p:nvPr/>
        </p:nvSpPr>
        <p:spPr>
          <a:xfrm>
            <a:off x="105000" y="997025"/>
            <a:ext cx="884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EMPATIZAR</a:t>
            </a:r>
            <a:endParaRPr sz="2000" b="1">
              <a:solidFill>
                <a:srgbClr val="98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602" y="921073"/>
            <a:ext cx="6088823" cy="352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0"/>
          <p:cNvPicPr preferRelativeResize="0"/>
          <p:nvPr/>
        </p:nvPicPr>
        <p:blipFill rotWithShape="1">
          <a:blip r:embed="rId4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0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27" name="Google Shape;22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0"/>
          <p:cNvSpPr txBox="1"/>
          <p:nvPr/>
        </p:nvSpPr>
        <p:spPr>
          <a:xfrm>
            <a:off x="651775" y="1589375"/>
            <a:ext cx="17004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Anote Tudo!!!</a:t>
            </a:r>
            <a:endParaRPr sz="2900">
              <a:solidFill>
                <a:srgbClr val="6147F5"/>
              </a:solidFill>
            </a:endParaRPr>
          </a:p>
        </p:txBody>
      </p:sp>
      <p:pic>
        <p:nvPicPr>
          <p:cNvPr id="230" name="Google Shape;230;p30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231" name="Google Shape;231;p30"/>
          <p:cNvSpPr txBox="1"/>
          <p:nvPr/>
        </p:nvSpPr>
        <p:spPr>
          <a:xfrm>
            <a:off x="105000" y="997025"/>
            <a:ext cx="884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EMPATIZAR</a:t>
            </a:r>
            <a:endParaRPr sz="2000" b="1">
              <a:solidFill>
                <a:srgbClr val="98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32" name="Google Shape;232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50363" y="2866175"/>
            <a:ext cx="1303225" cy="130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550" y="2592700"/>
            <a:ext cx="3037376" cy="202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1"/>
          <p:cNvPicPr preferRelativeResize="0"/>
          <p:nvPr/>
        </p:nvPicPr>
        <p:blipFill rotWithShape="1">
          <a:blip r:embed="rId4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1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40" name="Google Shape;240;p31"/>
          <p:cNvSpPr txBox="1"/>
          <p:nvPr/>
        </p:nvSpPr>
        <p:spPr>
          <a:xfrm>
            <a:off x="105000" y="997025"/>
            <a:ext cx="884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B45F06"/>
                </a:solidFill>
                <a:latin typeface="Ubuntu"/>
                <a:ea typeface="Ubuntu"/>
                <a:cs typeface="Ubuntu"/>
                <a:sym typeface="Ubuntu"/>
              </a:rPr>
              <a:t>DEFINIR</a:t>
            </a:r>
            <a:endParaRPr sz="1800" b="1">
              <a:solidFill>
                <a:srgbClr val="B45F06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41" name="Google Shape;241;p31"/>
          <p:cNvSpPr txBox="1"/>
          <p:nvPr/>
        </p:nvSpPr>
        <p:spPr>
          <a:xfrm>
            <a:off x="2086125" y="1347050"/>
            <a:ext cx="69741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Essa etapa é necessária para identificar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quais são os reais problemas dos usuários.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Na fase de definição, utilize os dados reunidos na fase de empatia para obter informações e traçar pontos em comum da user experience (UX).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42" name="Google Shape;242;p31"/>
          <p:cNvSpPr txBox="1"/>
          <p:nvPr/>
        </p:nvSpPr>
        <p:spPr>
          <a:xfrm>
            <a:off x="2144975" y="3053425"/>
            <a:ext cx="33630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Há algum ponto de dor comum </a:t>
            </a:r>
            <a:r>
              <a:rPr lang="pt-BR" sz="22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entre muitos usuários diferentes</a:t>
            </a:r>
            <a:r>
              <a:rPr lang="pt-BR" sz="22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?</a:t>
            </a:r>
            <a:endParaRPr sz="1800"/>
          </a:p>
        </p:txBody>
      </p:sp>
      <p:pic>
        <p:nvPicPr>
          <p:cNvPr id="243" name="Google Shape;24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1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246" name="Google Shape;246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1425" y="2257675"/>
            <a:ext cx="1237278" cy="12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105000" y="320775"/>
            <a:ext cx="5530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Apresentação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5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2210575" y="1082925"/>
            <a:ext cx="3665700" cy="26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Emmanoel Monteiro</a:t>
            </a:r>
            <a:endParaRPr sz="2000" b="1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@emmanoelmonteiro</a:t>
            </a:r>
            <a:br>
              <a:rPr lang="pt-BR" sz="20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br>
              <a:rPr lang="pt-BR" sz="20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endParaRPr sz="20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Msc. Engenharia de Software (UFRN), Esp. em Gestão de Projetos (FAL), Esp. em Gestão Estratégica de Sistemas (UFRN) e graduado em Administração (FACEN).</a:t>
            </a:r>
            <a:endParaRPr sz="16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8" name="Google Shape;68;p14" title="Emmanoel_sem_fundo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05075" y="624275"/>
            <a:ext cx="2590800" cy="35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2175" y="1206225"/>
            <a:ext cx="6698126" cy="3479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2"/>
          <p:cNvPicPr preferRelativeResize="0"/>
          <p:nvPr/>
        </p:nvPicPr>
        <p:blipFill rotWithShape="1">
          <a:blip r:embed="rId4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2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54" name="Google Shape;25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2"/>
          <p:cNvSpPr txBox="1"/>
          <p:nvPr/>
        </p:nvSpPr>
        <p:spPr>
          <a:xfrm>
            <a:off x="597450" y="1828325"/>
            <a:ext cx="145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0000FF"/>
                </a:solidFill>
                <a:latin typeface="Ubuntu"/>
                <a:ea typeface="Ubuntu"/>
                <a:cs typeface="Ubuntu"/>
                <a:sym typeface="Ubuntu"/>
              </a:rPr>
              <a:t>PRIORIZE!!!</a:t>
            </a:r>
            <a:endParaRPr>
              <a:solidFill>
                <a:srgbClr val="0000FF"/>
              </a:solidFill>
            </a:endParaRPr>
          </a:p>
        </p:txBody>
      </p:sp>
      <p:pic>
        <p:nvPicPr>
          <p:cNvPr id="257" name="Google Shape;257;p32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258" name="Google Shape;258;p32"/>
          <p:cNvSpPr txBox="1"/>
          <p:nvPr/>
        </p:nvSpPr>
        <p:spPr>
          <a:xfrm>
            <a:off x="105000" y="997025"/>
            <a:ext cx="884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B45F06"/>
                </a:solidFill>
                <a:latin typeface="Ubuntu"/>
                <a:ea typeface="Ubuntu"/>
                <a:cs typeface="Ubuntu"/>
                <a:sym typeface="Ubuntu"/>
              </a:rPr>
              <a:t>DEFINIR</a:t>
            </a:r>
            <a:endParaRPr sz="1800" b="1">
              <a:solidFill>
                <a:srgbClr val="B45F06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59" name="Google Shape;259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7385" y="2362500"/>
            <a:ext cx="1455725" cy="145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3"/>
          <p:cNvPicPr preferRelativeResize="0"/>
          <p:nvPr/>
        </p:nvPicPr>
        <p:blipFill rotWithShape="1">
          <a:blip r:embed="rId3">
            <a:alphaModFix/>
          </a:blip>
          <a:srcRect l="25191" r="25673"/>
          <a:stretch/>
        </p:blipFill>
        <p:spPr>
          <a:xfrm>
            <a:off x="625225" y="1565575"/>
            <a:ext cx="2157401" cy="23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3"/>
          <p:cNvPicPr preferRelativeResize="0"/>
          <p:nvPr/>
        </p:nvPicPr>
        <p:blipFill rotWithShape="1">
          <a:blip r:embed="rId4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3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105000" y="997025"/>
            <a:ext cx="884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3C78D8"/>
                </a:solidFill>
                <a:latin typeface="Ubuntu"/>
                <a:ea typeface="Ubuntu"/>
                <a:cs typeface="Ubuntu"/>
                <a:sym typeface="Ubuntu"/>
              </a:rPr>
              <a:t>IDEALIZAR</a:t>
            </a:r>
            <a:endParaRPr sz="1800" b="1">
              <a:solidFill>
                <a:srgbClr val="3C78D8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68" name="Google Shape;268;p33"/>
          <p:cNvSpPr txBox="1"/>
          <p:nvPr/>
        </p:nvSpPr>
        <p:spPr>
          <a:xfrm>
            <a:off x="3131600" y="1423250"/>
            <a:ext cx="5928600" cy="26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Nessa fase, é muito importante realizar uma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integração geral dos times 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dentro da empresa.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Portanto, junte o máximo de pessoas possível e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pensem em ideias e soluções diferentes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para resolver o problema identificado.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O ideal é convocar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pessoas de diferentes áreas e perfis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para diversificar as ideias.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69" name="Google Shape;26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3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4"/>
          <p:cNvPicPr preferRelativeResize="0"/>
          <p:nvPr/>
        </p:nvPicPr>
        <p:blipFill rotWithShape="1">
          <a:blip r:embed="rId3">
            <a:alphaModFix/>
          </a:blip>
          <a:srcRect l="25191" r="25673"/>
          <a:stretch/>
        </p:blipFill>
        <p:spPr>
          <a:xfrm>
            <a:off x="625225" y="1565575"/>
            <a:ext cx="2157401" cy="23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4"/>
          <p:cNvPicPr preferRelativeResize="0"/>
          <p:nvPr/>
        </p:nvPicPr>
        <p:blipFill rotWithShape="1">
          <a:blip r:embed="rId4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4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9" name="Google Shape;279;p34"/>
          <p:cNvSpPr txBox="1"/>
          <p:nvPr/>
        </p:nvSpPr>
        <p:spPr>
          <a:xfrm>
            <a:off x="105000" y="997025"/>
            <a:ext cx="884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3C78D8"/>
                </a:solidFill>
                <a:latin typeface="Ubuntu"/>
                <a:ea typeface="Ubuntu"/>
                <a:cs typeface="Ubuntu"/>
                <a:sym typeface="Ubuntu"/>
              </a:rPr>
              <a:t>IDEALIZAR</a:t>
            </a:r>
            <a:endParaRPr sz="1800" b="1">
              <a:solidFill>
                <a:srgbClr val="3C78D8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80" name="Google Shape;280;p34"/>
          <p:cNvSpPr txBox="1"/>
          <p:nvPr/>
        </p:nvSpPr>
        <p:spPr>
          <a:xfrm>
            <a:off x="3131600" y="1423250"/>
            <a:ext cx="5928600" cy="22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Verbo</a:t>
            </a:r>
            <a:r>
              <a:rPr lang="pt-BR" sz="21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transitivo e intransitivo</a:t>
            </a:r>
            <a:endParaRPr sz="21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1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1. dar caráter ideal a criar na imaginação; </a:t>
            </a:r>
            <a:endParaRPr sz="21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1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2. fantasiar conceber, criar e projetar poetizar;</a:t>
            </a:r>
            <a:endParaRPr sz="21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  <a:t>www.meudicionario.org</a:t>
            </a:r>
            <a:endParaRPr sz="1300">
              <a:solidFill>
                <a:srgbClr val="B7B7B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81" name="Google Shape;28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4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35"/>
          <p:cNvPicPr preferRelativeResize="0"/>
          <p:nvPr/>
        </p:nvPicPr>
        <p:blipFill rotWithShape="1">
          <a:blip r:embed="rId3">
            <a:alphaModFix/>
          </a:blip>
          <a:srcRect l="13479" r="13538"/>
          <a:stretch/>
        </p:blipFill>
        <p:spPr>
          <a:xfrm>
            <a:off x="680300" y="1289487"/>
            <a:ext cx="2617123" cy="269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5"/>
          <p:cNvPicPr preferRelativeResize="0"/>
          <p:nvPr/>
        </p:nvPicPr>
        <p:blipFill rotWithShape="1">
          <a:blip r:embed="rId4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5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91" name="Google Shape;291;p35"/>
          <p:cNvSpPr txBox="1"/>
          <p:nvPr/>
        </p:nvSpPr>
        <p:spPr>
          <a:xfrm>
            <a:off x="178200" y="997025"/>
            <a:ext cx="8768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B45F06"/>
                </a:solidFill>
                <a:latin typeface="Ubuntu"/>
                <a:ea typeface="Ubuntu"/>
                <a:cs typeface="Ubuntu"/>
                <a:sym typeface="Ubuntu"/>
              </a:rPr>
              <a:t>PROTOTIPAR</a:t>
            </a:r>
            <a:endParaRPr sz="1800" b="1">
              <a:solidFill>
                <a:srgbClr val="B45F06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92" name="Google Shape;292;p35"/>
          <p:cNvSpPr txBox="1"/>
          <p:nvPr/>
        </p:nvSpPr>
        <p:spPr>
          <a:xfrm>
            <a:off x="3188275" y="1309875"/>
            <a:ext cx="56961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Após reunir diversas ideias, chegou a hora de averiguar a aplicação delas. Nesse sentido,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crie representações reais para um subconjunto de ideias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, ou seja, um protótipo. O objetivo dessa fase é entender quais componentes das ideias funcionam e quais não funcionam.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Nessa fase, deve-se a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nalisar o impacto versus a viabilidade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das soluções apresentadas em forma de feedback sobre seus protótipos.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93" name="Google Shape;29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5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6"/>
          <p:cNvPicPr preferRelativeResize="0"/>
          <p:nvPr/>
        </p:nvPicPr>
        <p:blipFill rotWithShape="1">
          <a:blip r:embed="rId3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6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2" name="Google Shape;302;p36"/>
          <p:cNvSpPr txBox="1"/>
          <p:nvPr/>
        </p:nvSpPr>
        <p:spPr>
          <a:xfrm>
            <a:off x="178200" y="997025"/>
            <a:ext cx="8768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783F04"/>
                </a:solidFill>
                <a:latin typeface="Ubuntu"/>
                <a:ea typeface="Ubuntu"/>
                <a:cs typeface="Ubuntu"/>
                <a:sym typeface="Ubuntu"/>
              </a:rPr>
              <a:t>PROTOTIPAR</a:t>
            </a:r>
            <a:endParaRPr sz="1800" b="1">
              <a:solidFill>
                <a:srgbClr val="783F0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03" name="Google Shape;30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6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306" name="Google Shape;306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36600" y="1418944"/>
            <a:ext cx="3810000" cy="3047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27925" y="1450763"/>
            <a:ext cx="2238262" cy="2984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00" y="867150"/>
            <a:ext cx="4344691" cy="2955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7"/>
          <p:cNvPicPr preferRelativeResize="0"/>
          <p:nvPr/>
        </p:nvPicPr>
        <p:blipFill rotWithShape="1">
          <a:blip r:embed="rId4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7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5" name="Google Shape;315;p37"/>
          <p:cNvSpPr txBox="1"/>
          <p:nvPr/>
        </p:nvSpPr>
        <p:spPr>
          <a:xfrm>
            <a:off x="105000" y="997025"/>
            <a:ext cx="884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674EA7"/>
                </a:solidFill>
                <a:latin typeface="Ubuntu"/>
                <a:ea typeface="Ubuntu"/>
                <a:cs typeface="Ubuntu"/>
                <a:sym typeface="Ubuntu"/>
              </a:rPr>
              <a:t>TESTAR</a:t>
            </a:r>
            <a:endParaRPr sz="1800" b="1">
              <a:solidFill>
                <a:srgbClr val="674EA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6" name="Google Shape;316;p37"/>
          <p:cNvSpPr txBox="1"/>
          <p:nvPr/>
        </p:nvSpPr>
        <p:spPr>
          <a:xfrm>
            <a:off x="3801300" y="1458725"/>
            <a:ext cx="5145300" cy="3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Após todas essas etapas, mudanças e insights, refaça o teste de usabilidade no seus usuários para obter feedbacks.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Na hora de observar é necessário analisar se a solução:</a:t>
            </a:r>
            <a:endParaRPr sz="1800" b="1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Ubuntu"/>
              <a:buChar char="●"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atendeu as reais necessidades dos usuários?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Ubuntu"/>
              <a:buChar char="●"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o modo como eles se sentem, pensam e realizam suas tarefas melhorou?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17" name="Google Shape;31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7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2450" y="1355575"/>
            <a:ext cx="6006214" cy="380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38"/>
          <p:cNvPicPr preferRelativeResize="0"/>
          <p:nvPr/>
        </p:nvPicPr>
        <p:blipFill rotWithShape="1">
          <a:blip r:embed="rId4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8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7" name="Google Shape;327;p38"/>
          <p:cNvSpPr txBox="1"/>
          <p:nvPr/>
        </p:nvSpPr>
        <p:spPr>
          <a:xfrm>
            <a:off x="105000" y="997025"/>
            <a:ext cx="884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674EA7"/>
                </a:solidFill>
                <a:latin typeface="Ubuntu"/>
                <a:ea typeface="Ubuntu"/>
                <a:cs typeface="Ubuntu"/>
                <a:sym typeface="Ubuntu"/>
              </a:rPr>
              <a:t>TESTAR</a:t>
            </a:r>
            <a:endParaRPr sz="1800" b="1">
              <a:solidFill>
                <a:srgbClr val="674EA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28" name="Google Shape;32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38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331" name="Google Shape;331;p38"/>
          <p:cNvSpPr txBox="1"/>
          <p:nvPr/>
        </p:nvSpPr>
        <p:spPr>
          <a:xfrm>
            <a:off x="355800" y="2070350"/>
            <a:ext cx="4216200" cy="19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50">
                <a:solidFill>
                  <a:schemeClr val="dk1"/>
                </a:solidFill>
                <a:highlight>
                  <a:srgbClr val="FFFFFF"/>
                </a:highlight>
              </a:rPr>
              <a:t>O uso pessoal está limitado aos que têm muito dinheiro. Mas autoridades da ALI Technologies afirmam que a empresa trabalhará com a </a:t>
            </a:r>
            <a:r>
              <a:rPr lang="pt-BR" sz="1650" b="1">
                <a:solidFill>
                  <a:schemeClr val="dk1"/>
                </a:solidFill>
                <a:highlight>
                  <a:srgbClr val="FFFFFF"/>
                </a:highlight>
              </a:rPr>
              <a:t>prefeitura de Yamanashi, no centro do Japão</a:t>
            </a:r>
            <a:r>
              <a:rPr lang="pt-BR" sz="1650">
                <a:solidFill>
                  <a:schemeClr val="dk1"/>
                </a:solidFill>
                <a:highlight>
                  <a:srgbClr val="FFFFFF"/>
                </a:highlight>
              </a:rPr>
              <a:t>, para </a:t>
            </a:r>
            <a:r>
              <a:rPr lang="pt-BR" sz="1650" b="1">
                <a:solidFill>
                  <a:schemeClr val="dk1"/>
                </a:solidFill>
                <a:highlight>
                  <a:srgbClr val="FFFFFF"/>
                </a:highlight>
              </a:rPr>
              <a:t>testar a </a:t>
            </a:r>
            <a:r>
              <a:rPr lang="pt-BR" sz="1650" b="1" i="1">
                <a:solidFill>
                  <a:schemeClr val="dk1"/>
                </a:solidFill>
                <a:highlight>
                  <a:srgbClr val="FFFFFF"/>
                </a:highlight>
              </a:rPr>
              <a:t>hoverbike</a:t>
            </a:r>
            <a:r>
              <a:rPr lang="pt-BR" sz="1650" b="1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50">
                <a:solidFill>
                  <a:schemeClr val="dk1"/>
                </a:solidFill>
                <a:highlight>
                  <a:srgbClr val="FFFFFF"/>
                </a:highlight>
              </a:rPr>
              <a:t>com o objetivo de usá-la durante desastres.</a:t>
            </a:r>
            <a:endParaRPr sz="2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39"/>
          <p:cNvPicPr preferRelativeResize="0"/>
          <p:nvPr/>
        </p:nvPicPr>
        <p:blipFill rotWithShape="1">
          <a:blip r:embed="rId3">
            <a:alphaModFix/>
          </a:blip>
          <a:srcRect l="22697" t="21399" r="24344" b="14682"/>
          <a:stretch/>
        </p:blipFill>
        <p:spPr>
          <a:xfrm>
            <a:off x="6507650" y="2439050"/>
            <a:ext cx="2636349" cy="217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39"/>
          <p:cNvPicPr preferRelativeResize="0"/>
          <p:nvPr/>
        </p:nvPicPr>
        <p:blipFill rotWithShape="1">
          <a:blip r:embed="rId4">
            <a:alphaModFix/>
          </a:blip>
          <a:srcRect t="11760" b="-11760"/>
          <a:stretch/>
        </p:blipFill>
        <p:spPr>
          <a:xfrm>
            <a:off x="6036325" y="0"/>
            <a:ext cx="3107674" cy="16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9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processo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9" name="Google Shape;339;p39"/>
          <p:cNvSpPr txBox="1"/>
          <p:nvPr/>
        </p:nvSpPr>
        <p:spPr>
          <a:xfrm>
            <a:off x="105000" y="997025"/>
            <a:ext cx="884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rgbClr val="674EA7"/>
                </a:solidFill>
                <a:latin typeface="Ubuntu"/>
                <a:ea typeface="Ubuntu"/>
                <a:cs typeface="Ubuntu"/>
                <a:sym typeface="Ubuntu"/>
              </a:rPr>
              <a:t>IMPLEMENTAR</a:t>
            </a:r>
            <a:endParaRPr sz="1800" b="1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0" name="Google Shape;340;p39"/>
          <p:cNvSpPr txBox="1"/>
          <p:nvPr/>
        </p:nvSpPr>
        <p:spPr>
          <a:xfrm>
            <a:off x="1176225" y="1423250"/>
            <a:ext cx="7884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A parte de implementação é para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materializar todo trabalho de criação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que a equipe teve até agora.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A inovação só vem se a visão for executada.</a:t>
            </a:r>
            <a:endParaRPr sz="1800" b="1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1" name="Google Shape;341;p39"/>
          <p:cNvSpPr txBox="1"/>
          <p:nvPr/>
        </p:nvSpPr>
        <p:spPr>
          <a:xfrm>
            <a:off x="1592700" y="2571750"/>
            <a:ext cx="44634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O sucesso do </a:t>
            </a:r>
            <a:r>
              <a:rPr lang="pt-BR" sz="2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Design Thinking</a:t>
            </a:r>
            <a:r>
              <a:rPr lang="pt-BR" sz="2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reside na sua capacidade de </a:t>
            </a:r>
            <a:r>
              <a:rPr lang="pt-BR" sz="2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transformar</a:t>
            </a:r>
            <a:r>
              <a:rPr lang="pt-BR" sz="2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um aspecto da </a:t>
            </a:r>
            <a:r>
              <a:rPr lang="pt-BR" sz="2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vida do usuário final</a:t>
            </a:r>
            <a:r>
              <a:rPr lang="pt-BR" sz="2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.</a:t>
            </a:r>
            <a:endParaRPr sz="2400"/>
          </a:p>
        </p:txBody>
      </p:sp>
      <p:pic>
        <p:nvPicPr>
          <p:cNvPr id="342" name="Google Shape;342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9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0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Quem já usa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50" name="Google Shape;35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40"/>
          <p:cNvPicPr preferRelativeResize="0"/>
          <p:nvPr/>
        </p:nvPicPr>
        <p:blipFill rotWithShape="1">
          <a:blip r:embed="rId5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353" name="Google Shape;353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4250" y="1100800"/>
            <a:ext cx="2001675" cy="80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03501" y="320775"/>
            <a:ext cx="2723999" cy="389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41975" y="1255400"/>
            <a:ext cx="1777850" cy="115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4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98638" y="3037574"/>
            <a:ext cx="3043098" cy="6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4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85138" y="2084201"/>
            <a:ext cx="2080825" cy="70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4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231888" y="3899143"/>
            <a:ext cx="2275669" cy="80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1"/>
          <p:cNvSpPr txBox="1"/>
          <p:nvPr/>
        </p:nvSpPr>
        <p:spPr>
          <a:xfrm>
            <a:off x="105000" y="1768575"/>
            <a:ext cx="89088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Cases brasileiros de produtos e serviços baseados em design thinking</a:t>
            </a:r>
            <a:endParaRPr sz="35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64" name="Google Shape;36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1"/>
          <p:cNvPicPr preferRelativeResize="0"/>
          <p:nvPr/>
        </p:nvPicPr>
        <p:blipFill rotWithShape="1">
          <a:blip r:embed="rId5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0775" y="320775"/>
            <a:ext cx="6391675" cy="425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05000" y="320775"/>
            <a:ext cx="5530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que é Design Thinking?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2"/>
          <p:cNvPicPr preferRelativeResize="0"/>
          <p:nvPr/>
        </p:nvPicPr>
        <p:blipFill rotWithShape="1">
          <a:blip r:embed="rId5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374" name="Google Shape;374;p42"/>
          <p:cNvSpPr txBox="1"/>
          <p:nvPr/>
        </p:nvSpPr>
        <p:spPr>
          <a:xfrm>
            <a:off x="105000" y="320775"/>
            <a:ext cx="89454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Aplicativo Alerta Indígena Covid-19 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75" name="Google Shape;375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05425" y="1155613"/>
            <a:ext cx="2904776" cy="2832276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42"/>
          <p:cNvSpPr txBox="1"/>
          <p:nvPr/>
        </p:nvSpPr>
        <p:spPr>
          <a:xfrm>
            <a:off x="380400" y="1228800"/>
            <a:ext cx="5102400" cy="28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747474"/>
                </a:solidFill>
                <a:highlight>
                  <a:srgbClr val="FFFFFF"/>
                </a:highlight>
              </a:rPr>
              <a:t>Os povos indígenas foram </a:t>
            </a:r>
            <a:r>
              <a:rPr lang="pt-BR" sz="1200" b="1">
                <a:solidFill>
                  <a:srgbClr val="747474"/>
                </a:solidFill>
                <a:highlight>
                  <a:srgbClr val="FFFFFF"/>
                </a:highlight>
              </a:rPr>
              <a:t>um dos grupos mais afetados pelo Covid-19.</a:t>
            </a:r>
            <a:r>
              <a:rPr lang="pt-BR" sz="1200">
                <a:solidFill>
                  <a:srgbClr val="747474"/>
                </a:solidFill>
                <a:highlight>
                  <a:srgbClr val="FFFFFF"/>
                </a:highlight>
              </a:rPr>
              <a:t> Tendo em vista o cenário alarmante destas populações, o IPAM (Instituto de Pesquisa Ambiental da Amazônia), a COIAB (Coordenação das Organizações Indígenas da Amazônia Brasileira) e a Rainforest Alliance se uniram para mapear os casos entre as tribos e detectar o cenário real. Assim nasceu o aplicativo </a:t>
            </a:r>
            <a:r>
              <a:rPr lang="pt-BR" sz="1200" b="1">
                <a:solidFill>
                  <a:srgbClr val="333333"/>
                </a:solidFill>
                <a:highlight>
                  <a:srgbClr val="FFFFFF"/>
                </a:highlight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Alerta Indígena Covid-19</a:t>
            </a:r>
            <a:r>
              <a:rPr lang="pt-BR" sz="1200">
                <a:solidFill>
                  <a:srgbClr val="333333"/>
                </a:solidFill>
                <a:highlight>
                  <a:srgbClr val="FFFFFF"/>
                </a:highlight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</a:t>
            </a:r>
            <a:r>
              <a:rPr lang="pt-BR" sz="1200">
                <a:solidFill>
                  <a:srgbClr val="747474"/>
                </a:solidFill>
                <a:highlight>
                  <a:srgbClr val="FFFFFF"/>
                </a:highlight>
              </a:rPr>
              <a:t> buscando evitar um maior risco de mortes nas aldeias.</a:t>
            </a:r>
            <a:endParaRPr sz="1200">
              <a:solidFill>
                <a:srgbClr val="747474"/>
              </a:solidFill>
              <a:highlight>
                <a:srgbClr val="FFFFFF"/>
              </a:highlight>
            </a:endParaRPr>
          </a:p>
          <a:p>
            <a:pPr marL="0" lvl="0" indent="0" algn="just" rtl="0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pt-BR" sz="1200" b="1">
                <a:solidFill>
                  <a:srgbClr val="747474"/>
                </a:solidFill>
                <a:highlight>
                  <a:srgbClr val="FFFFFF"/>
                </a:highlight>
              </a:rPr>
              <a:t>Impactando mais de 500 mil usuários</a:t>
            </a:r>
            <a:r>
              <a:rPr lang="pt-BR" sz="1200">
                <a:solidFill>
                  <a:srgbClr val="747474"/>
                </a:solidFill>
                <a:highlight>
                  <a:srgbClr val="FFFFFF"/>
                </a:highlight>
              </a:rPr>
              <a:t>, o app ganhou outra função com o avanço da vacinação nos territórios indígenas. O </a:t>
            </a:r>
            <a:r>
              <a:rPr lang="pt-BR" sz="1200" b="1">
                <a:solidFill>
                  <a:srgbClr val="747474"/>
                </a:solidFill>
                <a:highlight>
                  <a:srgbClr val="FFFFFF"/>
                </a:highlight>
              </a:rPr>
              <a:t>Alerta Indígena Covid-19</a:t>
            </a:r>
            <a:r>
              <a:rPr lang="pt-BR" sz="1200">
                <a:solidFill>
                  <a:srgbClr val="747474"/>
                </a:solidFill>
                <a:highlight>
                  <a:srgbClr val="FFFFFF"/>
                </a:highlight>
              </a:rPr>
              <a:t> agora se trata de uma plataforma de coleta de dados, visando </a:t>
            </a:r>
            <a:r>
              <a:rPr lang="pt-BR" sz="1200" b="1">
                <a:solidFill>
                  <a:srgbClr val="747474"/>
                </a:solidFill>
                <a:highlight>
                  <a:srgbClr val="FFFFFF"/>
                </a:highlight>
              </a:rPr>
              <a:t>auxiliar os indígenas a terem acesso a mais informações sobre saúde. </a:t>
            </a:r>
            <a:endParaRPr sz="1200" b="1">
              <a:solidFill>
                <a:srgbClr val="747474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43"/>
          <p:cNvPicPr preferRelativeResize="0"/>
          <p:nvPr/>
        </p:nvPicPr>
        <p:blipFill rotWithShape="1">
          <a:blip r:embed="rId5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384" name="Google Shape;384;p43"/>
          <p:cNvSpPr txBox="1"/>
          <p:nvPr/>
        </p:nvSpPr>
        <p:spPr>
          <a:xfrm>
            <a:off x="105000" y="320775"/>
            <a:ext cx="89454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Natura - Sou 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85" name="Google Shape;385;p43"/>
          <p:cNvSpPr txBox="1"/>
          <p:nvPr/>
        </p:nvSpPr>
        <p:spPr>
          <a:xfrm>
            <a:off x="3407100" y="1228800"/>
            <a:ext cx="5292300" cy="37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747474"/>
                </a:solidFill>
                <a:highlight>
                  <a:srgbClr val="FFFFFF"/>
                </a:highlight>
              </a:rPr>
              <a:t>Desde 2012, a Natura firmou uma consistente </a:t>
            </a:r>
            <a:r>
              <a:rPr lang="pt-BR" sz="1200" b="1" dirty="0">
                <a:solidFill>
                  <a:srgbClr val="747474"/>
                </a:solidFill>
                <a:highlight>
                  <a:srgbClr val="FFFFFF"/>
                </a:highlight>
              </a:rPr>
              <a:t>parceria com o Media </a:t>
            </a:r>
            <a:r>
              <a:rPr lang="pt-BR" sz="1200" b="1" dirty="0" err="1">
                <a:solidFill>
                  <a:srgbClr val="747474"/>
                </a:solidFill>
                <a:highlight>
                  <a:srgbClr val="FFFFFF"/>
                </a:highlight>
              </a:rPr>
              <a:t>Lab</a:t>
            </a:r>
            <a:r>
              <a:rPr lang="pt-BR" sz="1200" b="1" dirty="0">
                <a:solidFill>
                  <a:srgbClr val="747474"/>
                </a:solidFill>
                <a:highlight>
                  <a:srgbClr val="FFFFFF"/>
                </a:highlight>
              </a:rPr>
              <a:t> do Massachusetts </a:t>
            </a:r>
            <a:r>
              <a:rPr lang="pt-BR" sz="1200" b="1" dirty="0" err="1">
                <a:solidFill>
                  <a:srgbClr val="747474"/>
                </a:solidFill>
                <a:highlight>
                  <a:srgbClr val="FFFFFF"/>
                </a:highlight>
              </a:rPr>
              <a:t>Institute</a:t>
            </a:r>
            <a:r>
              <a:rPr lang="pt-BR" sz="1200" b="1" dirty="0">
                <a:solidFill>
                  <a:srgbClr val="747474"/>
                </a:solidFill>
                <a:highlight>
                  <a:srgbClr val="FFFFFF"/>
                </a:highlight>
              </a:rPr>
              <a:t> </a:t>
            </a:r>
            <a:r>
              <a:rPr lang="pt-BR" sz="1200" b="1" dirty="0" err="1">
                <a:solidFill>
                  <a:srgbClr val="747474"/>
                </a:solidFill>
                <a:highlight>
                  <a:srgbClr val="FFFFFF"/>
                </a:highlight>
              </a:rPr>
              <a:t>of</a:t>
            </a:r>
            <a:r>
              <a:rPr lang="pt-BR" sz="1200" b="1" dirty="0">
                <a:solidFill>
                  <a:srgbClr val="747474"/>
                </a:solidFill>
                <a:highlight>
                  <a:srgbClr val="FFFFFF"/>
                </a:highlight>
              </a:rPr>
              <a:t> Technology (MIT)</a:t>
            </a:r>
            <a:r>
              <a:rPr lang="pt-BR" sz="1200" dirty="0">
                <a:solidFill>
                  <a:srgbClr val="747474"/>
                </a:solidFill>
                <a:highlight>
                  <a:srgbClr val="FFFFFF"/>
                </a:highlight>
              </a:rPr>
              <a:t>, centro de pesquisa referência em inovação, design e tecnologia, visando aprimorar a experiência dos seus consumidores. </a:t>
            </a:r>
            <a:r>
              <a:rPr lang="pt-BR" sz="1200" b="1" dirty="0">
                <a:solidFill>
                  <a:srgbClr val="747474"/>
                </a:solidFill>
                <a:highlight>
                  <a:srgbClr val="FFFFFF"/>
                </a:highlight>
              </a:rPr>
              <a:t>O design </a:t>
            </a:r>
            <a:r>
              <a:rPr lang="pt-BR" sz="1200" b="1" dirty="0" err="1">
                <a:solidFill>
                  <a:srgbClr val="747474"/>
                </a:solidFill>
                <a:highlight>
                  <a:srgbClr val="FFFFFF"/>
                </a:highlight>
              </a:rPr>
              <a:t>thinking</a:t>
            </a:r>
            <a:r>
              <a:rPr lang="pt-BR" sz="1200" b="1" dirty="0">
                <a:solidFill>
                  <a:srgbClr val="747474"/>
                </a:solidFill>
                <a:highlight>
                  <a:srgbClr val="FFFFFF"/>
                </a:highlight>
              </a:rPr>
              <a:t> é utilizado pela marca durante a criação de novos lançamentos</a:t>
            </a:r>
            <a:r>
              <a:rPr lang="pt-BR" sz="1200" dirty="0">
                <a:solidFill>
                  <a:srgbClr val="747474"/>
                </a:solidFill>
                <a:highlight>
                  <a:srgbClr val="FFFFFF"/>
                </a:highlight>
              </a:rPr>
              <a:t>, como o bem-sucedido case de shampoos e condicionadores Sou. </a:t>
            </a:r>
            <a:endParaRPr sz="1200" dirty="0">
              <a:solidFill>
                <a:srgbClr val="747474"/>
              </a:solidFill>
              <a:highlight>
                <a:srgbClr val="FFFFFF"/>
              </a:highlight>
            </a:endParaRPr>
          </a:p>
          <a:p>
            <a:pPr marL="0" lvl="0" indent="0" algn="just" rtl="0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pt-BR" sz="1200" dirty="0">
                <a:solidFill>
                  <a:srgbClr val="747474"/>
                </a:solidFill>
                <a:highlight>
                  <a:srgbClr val="FFFFFF"/>
                </a:highlight>
              </a:rPr>
              <a:t>O objetivo era </a:t>
            </a:r>
            <a:r>
              <a:rPr lang="pt-BR" sz="1200" b="1" dirty="0">
                <a:solidFill>
                  <a:srgbClr val="747474"/>
                </a:solidFill>
                <a:highlight>
                  <a:srgbClr val="FFFFFF"/>
                </a:highlight>
              </a:rPr>
              <a:t>desenvolver produtos para cabelo 30% mais baratos</a:t>
            </a:r>
            <a:r>
              <a:rPr lang="pt-BR" sz="1200" dirty="0">
                <a:solidFill>
                  <a:srgbClr val="747474"/>
                </a:solidFill>
                <a:highlight>
                  <a:srgbClr val="FFFFFF"/>
                </a:highlight>
              </a:rPr>
              <a:t> que a linha básica da marca. Além deste desafio, a Natura ainda </a:t>
            </a:r>
            <a:r>
              <a:rPr lang="pt-BR" sz="1200" b="1" dirty="0">
                <a:solidFill>
                  <a:srgbClr val="747474"/>
                </a:solidFill>
                <a:highlight>
                  <a:srgbClr val="FFFFFF"/>
                </a:highlight>
              </a:rPr>
              <a:t>precisava reduzir em 50% o impacto ambiental das embalagens destes produtos </a:t>
            </a:r>
            <a:r>
              <a:rPr lang="pt-BR" sz="1200" dirty="0">
                <a:solidFill>
                  <a:srgbClr val="747474"/>
                </a:solidFill>
                <a:highlight>
                  <a:srgbClr val="FFFFFF"/>
                </a:highlight>
              </a:rPr>
              <a:t>em relação aos outros do seu portfólio. </a:t>
            </a:r>
            <a:r>
              <a:rPr lang="pt-BR" sz="1200" b="1" dirty="0">
                <a:solidFill>
                  <a:srgbClr val="002060"/>
                </a:solidFill>
                <a:highlight>
                  <a:srgbClr val="FFFFFF"/>
                </a:highlight>
              </a:rPr>
              <a:t>Ao visitarem as casas dos consumidores, os pesquisadores da marca perceberam que as pessoas preferiam refis porque são mais baratos e ocupam menos espaço. </a:t>
            </a:r>
            <a:r>
              <a:rPr lang="pt-BR" sz="1200" b="1" dirty="0">
                <a:solidFill>
                  <a:srgbClr val="747474"/>
                </a:solidFill>
                <a:highlight>
                  <a:srgbClr val="FFFF00"/>
                </a:highlight>
              </a:rPr>
              <a:t>Através do design </a:t>
            </a:r>
            <a:r>
              <a:rPr lang="pt-BR" sz="1200" b="1" dirty="0" err="1">
                <a:solidFill>
                  <a:srgbClr val="747474"/>
                </a:solidFill>
                <a:highlight>
                  <a:srgbClr val="FFFF00"/>
                </a:highlight>
              </a:rPr>
              <a:t>thinking</a:t>
            </a:r>
            <a:r>
              <a:rPr lang="pt-BR" sz="1200" b="1" dirty="0">
                <a:solidFill>
                  <a:srgbClr val="747474"/>
                </a:solidFill>
                <a:highlight>
                  <a:srgbClr val="FFFF00"/>
                </a:highlight>
              </a:rPr>
              <a:t>, a Natura criou uma embalagem 70% mais barata e que ocupa menos espaço que a média de outros shampoos.</a:t>
            </a:r>
            <a:r>
              <a:rPr lang="pt-BR" sz="1200" dirty="0">
                <a:solidFill>
                  <a:srgbClr val="747474"/>
                </a:solidFill>
                <a:highlight>
                  <a:srgbClr val="FFFF00"/>
                </a:highlight>
              </a:rPr>
              <a:t> </a:t>
            </a:r>
            <a:r>
              <a:rPr lang="pt-BR" sz="1200" dirty="0">
                <a:solidFill>
                  <a:srgbClr val="747474"/>
                </a:solidFill>
                <a:highlight>
                  <a:srgbClr val="FFFFFF"/>
                </a:highlight>
              </a:rPr>
              <a:t>A linha Sou é o produto mais sustentável da empresa.</a:t>
            </a:r>
            <a:endParaRPr sz="1200" dirty="0">
              <a:solidFill>
                <a:srgbClr val="747474"/>
              </a:solidFill>
              <a:highlight>
                <a:srgbClr val="FFFFFF"/>
              </a:highlight>
            </a:endParaRPr>
          </a:p>
        </p:txBody>
      </p:sp>
      <p:pic>
        <p:nvPicPr>
          <p:cNvPr id="386" name="Google Shape;386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8175" y="1306000"/>
            <a:ext cx="3052700" cy="176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44"/>
          <p:cNvPicPr preferRelativeResize="0"/>
          <p:nvPr/>
        </p:nvPicPr>
        <p:blipFill rotWithShape="1">
          <a:blip r:embed="rId5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394" name="Google Shape;394;p44"/>
          <p:cNvSpPr txBox="1"/>
          <p:nvPr/>
        </p:nvSpPr>
        <p:spPr>
          <a:xfrm>
            <a:off x="105000" y="320775"/>
            <a:ext cx="89454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Havaianas - Linha de bolsas | São Paulo Fashion Week 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95" name="Google Shape;395;p44"/>
          <p:cNvSpPr txBox="1"/>
          <p:nvPr/>
        </p:nvSpPr>
        <p:spPr>
          <a:xfrm>
            <a:off x="289575" y="1113025"/>
            <a:ext cx="42423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pt-BR" sz="1200" dirty="0">
                <a:solidFill>
                  <a:srgbClr val="747474"/>
                </a:solidFill>
                <a:highlight>
                  <a:srgbClr val="FFFFFF"/>
                </a:highlight>
              </a:rPr>
              <a:t>“As legítimas” e “todo mundo usa”. Um clássico brasileiro assim como seus slogans, </a:t>
            </a:r>
            <a:r>
              <a:rPr lang="pt-BR" sz="1200" b="1" dirty="0">
                <a:solidFill>
                  <a:srgbClr val="747474"/>
                </a:solidFill>
                <a:highlight>
                  <a:srgbClr val="FFFFFF"/>
                </a:highlight>
              </a:rPr>
              <a:t>as sandálias Havaianas estão no mercado desde 1962.</a:t>
            </a:r>
            <a:r>
              <a:rPr lang="pt-BR" sz="1200" dirty="0">
                <a:solidFill>
                  <a:srgbClr val="747474"/>
                </a:solidFill>
                <a:highlight>
                  <a:srgbClr val="FFFFFF"/>
                </a:highlight>
              </a:rPr>
              <a:t> E não apenas no Brasil, já conquistaram países distintos como Austrália, Índia, Inglaterra e França. Associadas à originalidade, alegria, diversão e conforto, as </a:t>
            </a:r>
            <a:r>
              <a:rPr lang="pt-BR" sz="1200" b="1" dirty="0">
                <a:solidFill>
                  <a:srgbClr val="747474"/>
                </a:solidFill>
                <a:highlight>
                  <a:srgbClr val="FFFFFF"/>
                </a:highlight>
              </a:rPr>
              <a:t>Havaianas sempre foram um símbolo de despretensão. Até 2008, quando a marca procurou a IDEO,</a:t>
            </a:r>
            <a:r>
              <a:rPr lang="pt-BR" sz="1200" dirty="0">
                <a:solidFill>
                  <a:srgbClr val="747474"/>
                </a:solidFill>
                <a:highlight>
                  <a:srgbClr val="FFFFFF"/>
                </a:highlight>
              </a:rPr>
              <a:t> uma consultoria referência em design </a:t>
            </a:r>
            <a:r>
              <a:rPr lang="pt-BR" sz="1200" dirty="0" err="1">
                <a:solidFill>
                  <a:srgbClr val="747474"/>
                </a:solidFill>
                <a:highlight>
                  <a:srgbClr val="FFFFFF"/>
                </a:highlight>
              </a:rPr>
              <a:t>thinking</a:t>
            </a:r>
            <a:r>
              <a:rPr lang="pt-BR" sz="1200" dirty="0">
                <a:solidFill>
                  <a:srgbClr val="747474"/>
                </a:solidFill>
                <a:highlight>
                  <a:srgbClr val="FFFFFF"/>
                </a:highlight>
              </a:rPr>
              <a:t>. A ideia era lançar uma linha de bolsas no refinado São Paulo Fashion Week (SPFW) daquele ano, sem abrir mão do modo original do produto.</a:t>
            </a:r>
            <a:endParaRPr sz="1200" dirty="0">
              <a:solidFill>
                <a:srgbClr val="747474"/>
              </a:solidFill>
              <a:highlight>
                <a:srgbClr val="FFFFFF"/>
              </a:highlight>
            </a:endParaRPr>
          </a:p>
        </p:txBody>
      </p:sp>
      <p:sp>
        <p:nvSpPr>
          <p:cNvPr id="397" name="Google Shape;397;p44"/>
          <p:cNvSpPr txBox="1"/>
          <p:nvPr/>
        </p:nvSpPr>
        <p:spPr>
          <a:xfrm>
            <a:off x="2068575" y="3682800"/>
            <a:ext cx="2463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747474"/>
                </a:solidFill>
                <a:highlight>
                  <a:srgbClr val="FFFFFF"/>
                </a:highlight>
              </a:rPr>
              <a:t>A bolsa foi apresentada naquela edição do SPFW e </a:t>
            </a:r>
            <a:r>
              <a:rPr lang="pt-BR" sz="1200" b="1">
                <a:solidFill>
                  <a:srgbClr val="747474"/>
                </a:solidFill>
                <a:highlight>
                  <a:srgbClr val="FFFFFF"/>
                </a:highlight>
              </a:rPr>
              <a:t>ganhou passarelas e vitrines além do Brasil em 2009.</a:t>
            </a:r>
            <a:endParaRPr b="1"/>
          </a:p>
        </p:txBody>
      </p:sp>
      <p:pic>
        <p:nvPicPr>
          <p:cNvPr id="1026" name="Picture 2" descr="Design Thiking - Inovar é preciso!: Case: As Havaianas e o Design Thinking">
            <a:extLst>
              <a:ext uri="{FF2B5EF4-FFF2-40B4-BE49-F238E27FC236}">
                <a16:creationId xmlns:a16="http://schemas.microsoft.com/office/drawing/2014/main" id="{5C0C28C4-7F4E-2C07-FBC2-CCB74A02B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1122" y="2571750"/>
            <a:ext cx="2955925" cy="196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6" name="Google Shape;396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84275" y="1073475"/>
            <a:ext cx="2420075" cy="17035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0125" y="2688725"/>
            <a:ext cx="5089275" cy="196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45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406" name="Google Shape;406;p45"/>
          <p:cNvSpPr txBox="1"/>
          <p:nvPr/>
        </p:nvSpPr>
        <p:spPr>
          <a:xfrm>
            <a:off x="3801325" y="207575"/>
            <a:ext cx="4322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Lembre do Remédio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07" name="Google Shape;407;p45"/>
          <p:cNvSpPr txBox="1"/>
          <p:nvPr/>
        </p:nvSpPr>
        <p:spPr>
          <a:xfrm>
            <a:off x="289575" y="960625"/>
            <a:ext cx="7566300" cy="18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pt-BR" sz="1200">
                <a:solidFill>
                  <a:srgbClr val="747474"/>
                </a:solidFill>
                <a:highlight>
                  <a:srgbClr val="FFFFFF"/>
                </a:highlight>
              </a:rPr>
              <a:t>O Lembre do Remédio é uma </a:t>
            </a:r>
            <a:r>
              <a:rPr lang="pt-BR" sz="1200" b="1">
                <a:solidFill>
                  <a:srgbClr val="747474"/>
                </a:solidFill>
                <a:highlight>
                  <a:srgbClr val="FFFFFF"/>
                </a:highlight>
              </a:rPr>
              <a:t>ferramenta publicitária de excelente custo/benefício.</a:t>
            </a:r>
            <a:r>
              <a:rPr lang="pt-BR" sz="1200">
                <a:solidFill>
                  <a:srgbClr val="747474"/>
                </a:solidFill>
                <a:highlight>
                  <a:srgbClr val="FFFFFF"/>
                </a:highlight>
              </a:rPr>
              <a:t> Uma proposta diferenciada para quem quer destacar-se no mercado farmacêutico. Por um valor abaixo do preço de uma SMS convencional a </a:t>
            </a:r>
            <a:r>
              <a:rPr lang="pt-BR" sz="1200" b="1">
                <a:solidFill>
                  <a:srgbClr val="747474"/>
                </a:solidFill>
                <a:highlight>
                  <a:srgbClr val="FFFFFF"/>
                </a:highlight>
              </a:rPr>
              <a:t>farmácia tem a oportunidade de fazer-se presente na lembrança do cliente </a:t>
            </a:r>
            <a:r>
              <a:rPr lang="pt-BR" sz="1200">
                <a:solidFill>
                  <a:srgbClr val="747474"/>
                </a:solidFill>
                <a:highlight>
                  <a:srgbClr val="FFFFFF"/>
                </a:highlight>
              </a:rPr>
              <a:t>desde o momento da compra, quando envia uma SMS agradecendo por ela e enfatizando a importância de se seguir o tratamento e cuidar da saúde, </a:t>
            </a:r>
            <a:r>
              <a:rPr lang="pt-BR" sz="1200" b="1">
                <a:solidFill>
                  <a:srgbClr val="747474"/>
                </a:solidFill>
                <a:highlight>
                  <a:srgbClr val="FFFFFF"/>
                </a:highlight>
              </a:rPr>
              <a:t>ao momento em que alerta o cliente quando o remédio está acabando,</a:t>
            </a:r>
            <a:r>
              <a:rPr lang="pt-BR" sz="1200">
                <a:solidFill>
                  <a:srgbClr val="747474"/>
                </a:solidFill>
                <a:highlight>
                  <a:srgbClr val="FFFFFF"/>
                </a:highlight>
              </a:rPr>
              <a:t> direcionando-o à farmácia e ao atendente que efetuou a venda, até o informe da data exata do término do remédio, indicando a necessidade de uma nova compra, </a:t>
            </a:r>
            <a:r>
              <a:rPr lang="pt-BR" sz="1200" b="1">
                <a:solidFill>
                  <a:srgbClr val="747474"/>
                </a:solidFill>
                <a:highlight>
                  <a:srgbClr val="FFFFFF"/>
                </a:highlight>
              </a:rPr>
              <a:t>lembrando-o em que farmácia foi feita.</a:t>
            </a:r>
            <a:endParaRPr sz="1200" b="1">
              <a:solidFill>
                <a:srgbClr val="747474"/>
              </a:solidFill>
              <a:highlight>
                <a:srgbClr val="FFFFFF"/>
              </a:highlight>
            </a:endParaRPr>
          </a:p>
        </p:txBody>
      </p:sp>
      <p:pic>
        <p:nvPicPr>
          <p:cNvPr id="408" name="Google Shape;408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57577" y="2828075"/>
            <a:ext cx="1480200" cy="173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4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74850" y="244252"/>
            <a:ext cx="2304150" cy="52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6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Aplicação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15" name="Google Shape;41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1200" y="320775"/>
            <a:ext cx="2612687" cy="403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4150" y="1431873"/>
            <a:ext cx="4349552" cy="1536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46"/>
          <p:cNvPicPr preferRelativeResize="0"/>
          <p:nvPr/>
        </p:nvPicPr>
        <p:blipFill rotWithShape="1">
          <a:blip r:embed="rId7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420" name="Google Shape;420;p46"/>
          <p:cNvSpPr txBox="1"/>
          <p:nvPr/>
        </p:nvSpPr>
        <p:spPr>
          <a:xfrm>
            <a:off x="1736550" y="3208475"/>
            <a:ext cx="4118400" cy="13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50">
                <a:solidFill>
                  <a:srgbClr val="4D5156"/>
                </a:solidFill>
                <a:highlight>
                  <a:srgbClr val="FFFFFF"/>
                </a:highlight>
              </a:rPr>
              <a:t>Um sprint de design é um </a:t>
            </a:r>
            <a:r>
              <a:rPr lang="pt-BR" sz="1550" b="1">
                <a:solidFill>
                  <a:srgbClr val="4D5156"/>
                </a:solidFill>
                <a:highlight>
                  <a:srgbClr val="FFFFFF"/>
                </a:highlight>
              </a:rPr>
              <a:t>processo de cinco fases</a:t>
            </a:r>
            <a:r>
              <a:rPr lang="pt-BR" sz="1550">
                <a:solidFill>
                  <a:srgbClr val="4D5156"/>
                </a:solidFill>
                <a:highlight>
                  <a:srgbClr val="FFFFFF"/>
                </a:highlight>
              </a:rPr>
              <a:t> com restrição de tempo que utiliza o </a:t>
            </a:r>
            <a:r>
              <a:rPr lang="pt-BR" sz="1550" b="1">
                <a:solidFill>
                  <a:srgbClr val="4D5156"/>
                </a:solidFill>
                <a:highlight>
                  <a:srgbClr val="FFFFFF"/>
                </a:highlight>
              </a:rPr>
              <a:t>design thinking</a:t>
            </a:r>
            <a:r>
              <a:rPr lang="pt-BR" sz="1550">
                <a:solidFill>
                  <a:srgbClr val="4D5156"/>
                </a:solidFill>
                <a:highlight>
                  <a:srgbClr val="FFFFFF"/>
                </a:highlight>
              </a:rPr>
              <a:t> com o objetivo de reduzir o risco ao trazer um novo produto, serviço ou recurso ao mercado.</a:t>
            </a:r>
            <a:endParaRPr sz="19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0625" y="692475"/>
            <a:ext cx="6458575" cy="3989976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47"/>
          <p:cNvSpPr txBox="1"/>
          <p:nvPr/>
        </p:nvSpPr>
        <p:spPr>
          <a:xfrm>
            <a:off x="105000" y="320775"/>
            <a:ext cx="7438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Aplicação de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27" name="Google Shape;427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47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430" name="Google Shape;430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3950" y="1356251"/>
            <a:ext cx="1482600" cy="228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8"/>
          <p:cNvSpPr txBox="1"/>
          <p:nvPr/>
        </p:nvSpPr>
        <p:spPr>
          <a:xfrm>
            <a:off x="105000" y="1768575"/>
            <a:ext cx="89088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Obrigado!!!</a:t>
            </a:r>
            <a:endParaRPr sz="35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36" name="Google Shape;43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48"/>
          <p:cNvPicPr preferRelativeResize="0"/>
          <p:nvPr/>
        </p:nvPicPr>
        <p:blipFill rotWithShape="1">
          <a:blip r:embed="rId5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Google Shape;443;p49"/>
          <p:cNvPicPr preferRelativeResize="0"/>
          <p:nvPr/>
        </p:nvPicPr>
        <p:blipFill rotWithShape="1">
          <a:blip r:embed="rId3">
            <a:alphaModFix/>
          </a:blip>
          <a:srcRect l="38380" r="-38380"/>
          <a:stretch/>
        </p:blipFill>
        <p:spPr>
          <a:xfrm>
            <a:off x="0" y="0"/>
            <a:ext cx="914029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2375" y="148800"/>
            <a:ext cx="6174100" cy="30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37499" y="4375575"/>
            <a:ext cx="1608975" cy="632375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49"/>
          <p:cNvSpPr txBox="1"/>
          <p:nvPr/>
        </p:nvSpPr>
        <p:spPr>
          <a:xfrm>
            <a:off x="3412150" y="3105150"/>
            <a:ext cx="53808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Aplicado à Resolução </a:t>
            </a:r>
            <a:r>
              <a:rPr lang="pt-BR" sz="34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de Problemas </a:t>
            </a:r>
            <a:endParaRPr sz="3400" b="1" i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47" name="Google Shape;447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59000" y="4375575"/>
            <a:ext cx="1826000" cy="71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361275"/>
            <a:ext cx="3486725" cy="201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105000" y="320775"/>
            <a:ext cx="5530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que é Design Thinking?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963675" y="1012775"/>
            <a:ext cx="76929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Basicamente, o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Design Thinking é uma técnica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, como a própria tradução diz, "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desenhar o pensamento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". Esta técnica envolve um conjunto de atividades que visam solucionar um problema. O grande diferencial desse método é justamente sua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praticidade e perspectiva diferenciada dos problemas apresentados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. 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0500" y="855120"/>
            <a:ext cx="6493500" cy="42885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105000" y="320775"/>
            <a:ext cx="5530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 que é Design Thinking?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/>
        </p:nvSpPr>
        <p:spPr>
          <a:xfrm>
            <a:off x="105000" y="320775"/>
            <a:ext cx="5530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Origem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1006200" y="940350"/>
            <a:ext cx="6461400" cy="35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O Design Thinking é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uma evolução da teoria do Design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que foi criada somente na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década de 60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. Diferente da Medicina, da Matemática e da Filosofia, que tem séculos de desenvolvimento, o Design ainda é muito novo.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Na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década de 90 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os primeiros processos metodológicos do Design foram desenvolvidos e culminaram com a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criação da IDEO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, a mais famosa agência de Design em todo mundo.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O termo Design Thinking surgiu dentro da IDEO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e foi criado por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David Kelley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, um dos fundadores da agência.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3798" y="2539500"/>
            <a:ext cx="1477400" cy="14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/>
        </p:nvSpPr>
        <p:spPr>
          <a:xfrm>
            <a:off x="105000" y="320775"/>
            <a:ext cx="5530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Origem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1006200" y="940350"/>
            <a:ext cx="64614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O termo ganhou popularidade graças às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crenças dos fundadores da IDEO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de que </a:t>
            </a:r>
            <a:r>
              <a:rPr lang="pt-BR" sz="1800" b="1">
                <a:solidFill>
                  <a:srgbClr val="CC0000"/>
                </a:solidFill>
                <a:latin typeface="Ubuntu"/>
                <a:ea typeface="Ubuntu"/>
                <a:cs typeface="Ubuntu"/>
                <a:sym typeface="Ubuntu"/>
              </a:rPr>
              <a:t>qualquer profissional pode usar o Design Thinking para solucionar problemas complexos</a:t>
            </a:r>
            <a:r>
              <a:rPr lang="pt-BR" sz="1800">
                <a:solidFill>
                  <a:srgbClr val="CC0000"/>
                </a:solidFill>
                <a:latin typeface="Ubuntu"/>
                <a:ea typeface="Ubuntu"/>
                <a:cs typeface="Ubuntu"/>
                <a:sym typeface="Ubuntu"/>
              </a:rPr>
              <a:t>.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Eles realmente acreditam que não é necessário ser designer para implementar o Design Thinking.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Após alguns anos, a metodologia foi apresentada e discutida no reconhecido </a:t>
            </a:r>
            <a:r>
              <a:rPr lang="pt-BR" sz="1800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Fórum Econômico Mundial de Davos em 2006</a:t>
            </a:r>
            <a:r>
              <a:rPr lang="pt-BR" sz="18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 e saiu na capa das Revistas Harvard Business Review em 2008 e na HSM Management em 2009.</a:t>
            </a:r>
            <a:endParaRPr sz="18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3798" y="2539500"/>
            <a:ext cx="1477400" cy="14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250" y="242775"/>
            <a:ext cx="5035948" cy="654832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/>
        </p:nvSpPr>
        <p:spPr>
          <a:xfrm>
            <a:off x="105000" y="320775"/>
            <a:ext cx="5530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Origem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 rotWithShape="1">
          <a:blip r:embed="rId4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765150" y="1473625"/>
            <a:ext cx="3000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2100" b="1">
                <a:solidFill>
                  <a:srgbClr val="0F1111"/>
                </a:solidFill>
                <a:highlight>
                  <a:srgbClr val="FFFFFF"/>
                </a:highlight>
              </a:rPr>
              <a:t>Harvard Business Review June 2008 </a:t>
            </a:r>
            <a:endParaRPr sz="2100" b="1">
              <a:solidFill>
                <a:srgbClr val="0F1111"/>
              </a:solidFill>
              <a:highlight>
                <a:srgbClr val="FFFFFF"/>
              </a:highlight>
            </a:endParaRPr>
          </a:p>
        </p:txBody>
      </p:sp>
      <p:sp>
        <p:nvSpPr>
          <p:cNvPr id="125" name="Google Shape;125;p20"/>
          <p:cNvSpPr/>
          <p:nvPr/>
        </p:nvSpPr>
        <p:spPr>
          <a:xfrm>
            <a:off x="5129500" y="2721450"/>
            <a:ext cx="2026200" cy="3825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0948" y="-70825"/>
            <a:ext cx="5120750" cy="672867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105000" y="320775"/>
            <a:ext cx="5530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6147F5"/>
                </a:solidFill>
                <a:latin typeface="Ubuntu"/>
                <a:ea typeface="Ubuntu"/>
                <a:cs typeface="Ubuntu"/>
                <a:sym typeface="Ubuntu"/>
              </a:rPr>
              <a:t>Origem Design Thinking.</a:t>
            </a:r>
            <a:endParaRPr sz="2700" b="1">
              <a:solidFill>
                <a:srgbClr val="6147F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765150" y="1473625"/>
            <a:ext cx="3000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2100" b="1">
                <a:solidFill>
                  <a:srgbClr val="0F1111"/>
                </a:solidFill>
                <a:highlight>
                  <a:srgbClr val="FFFFFF"/>
                </a:highlight>
              </a:rPr>
              <a:t>Harvard Business September 2015 </a:t>
            </a:r>
            <a:endParaRPr sz="2100" b="1">
              <a:solidFill>
                <a:srgbClr val="0F1111"/>
              </a:solidFill>
              <a:highlight>
                <a:srgbClr val="FFFFFF"/>
              </a:highlight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3435" y="4755375"/>
            <a:ext cx="926864" cy="3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350" y="4756265"/>
            <a:ext cx="926866" cy="32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 rotWithShape="1">
          <a:blip r:embed="rId6">
            <a:alphaModFix/>
          </a:blip>
          <a:srcRect l="9800" t="48119" r="45388" b="1255"/>
          <a:stretch/>
        </p:blipFill>
        <p:spPr>
          <a:xfrm>
            <a:off x="0" y="3458275"/>
            <a:ext cx="2650500" cy="16854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1631</Words>
  <Application>Microsoft Office PowerPoint</Application>
  <PresentationFormat>Apresentação na tela (16:9)</PresentationFormat>
  <Paragraphs>116</Paragraphs>
  <Slides>37</Slides>
  <Notes>37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37</vt:i4>
      </vt:variant>
    </vt:vector>
  </HeadingPairs>
  <TitlesOfParts>
    <vt:vector size="41" baseType="lpstr">
      <vt:lpstr>Ubuntu</vt:lpstr>
      <vt:lpstr>Arial</vt:lpstr>
      <vt:lpstr>Georgia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Emmanoel Monteiro</cp:lastModifiedBy>
  <cp:revision>1</cp:revision>
  <dcterms:modified xsi:type="dcterms:W3CDTF">2025-03-25T17:16:23Z</dcterms:modified>
</cp:coreProperties>
</file>